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EE8642-9F3E-B24E-FE4E-F2AB319F86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271B6D1-8BC8-C3CF-70B1-AA1C2E65BD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6CD54B6-ECD9-6EBD-D9C9-B1282FEE1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FA5D-EA05-4AB4-B8DD-DB3BECB8E457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1F4EDF6-9F66-AEB5-CD28-DDAE6478A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2234CDA-611E-44AE-0B92-AE85A7734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B1A2D-086B-462C-BCCF-FFEF75E1576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216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084BF1-7EE6-79D0-F899-2332578F2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0EF14210-469B-282C-6F13-2281027D1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31390AD-F1A9-1AE2-F6B1-89887A75D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FA5D-EA05-4AB4-B8DD-DB3BECB8E457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CB0E132-BA92-DBBA-3E1B-FA0A52ED4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5562D43-0BE8-727A-90AA-A10AC8E95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B1A2D-086B-462C-BCCF-FFEF75E1576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20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F1B7907-7080-EDB9-3310-87B5370BAF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D51052E6-3164-39A1-C328-9BB1BE87E4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73F3042-B02D-27A8-AAC0-53EBE8CE9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FA5D-EA05-4AB4-B8DD-DB3BECB8E457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BA427A9-2B42-BE19-04FB-552B202D8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F4FA44E-DFBB-67D3-A8E1-D7A6BA297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B1A2D-086B-462C-BCCF-FFEF75E1576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7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E65EFA-949B-40B9-B722-07888522A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792F4AD-9C94-69D4-BA86-AA4BEC644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DC4E844-B605-12D5-0708-5ABB6B6DC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FA5D-EA05-4AB4-B8DD-DB3BECB8E457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847ADC1-3CD5-8817-09BD-EED6272B1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63A1D41-2F36-9F48-4106-4A65AE5DF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B1A2D-086B-462C-BCCF-FFEF75E1576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39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CE38B7-2BD5-385D-DE21-92B7A07AD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3CA2113-D9CC-FB97-73B7-C35139EE6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C33A058-9365-10A5-6AB4-CB048261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FA5D-EA05-4AB4-B8DD-DB3BECB8E457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43B68BC-5B52-2747-C7A6-225B01499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B15E4A9-3A9D-C582-2FA7-185382A79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B1A2D-086B-462C-BCCF-FFEF75E1576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388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4E2AE9-4C20-BC20-8D44-2EB822737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D7DAA1E-A143-4A1A-B552-01B1C66AB1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D89D54A1-CF47-9091-C206-4C12C1F74D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FAD5B88B-96F0-08BE-2143-2E748A777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FA5D-EA05-4AB4-B8DD-DB3BECB8E457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D91F32FC-B903-3D7A-9F62-FA0C118C1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230CEF00-A614-F9AD-C51D-F76E7278B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B1A2D-086B-462C-BCCF-FFEF75E1576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156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8DCE90-135F-CF44-B3E2-02703CD38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960EF76C-67DA-EF78-49AA-404479C37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676D9A29-CBC9-4CD8-D268-C76C7C9438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2E952042-0B33-AF4C-02C4-EA21770505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7A8E34FC-6845-40E7-245F-044F016F3E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67FADA6D-7A8C-34FA-DBB8-2FE06BF5C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FA5D-EA05-4AB4-B8DD-DB3BECB8E457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CCC469B0-6488-435E-8C8C-986A60381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FABAC932-3BAC-7839-C86A-B593544F1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B1A2D-086B-462C-BCCF-FFEF75E1576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9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C4EEF4-6867-8454-25DD-95387530E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342E7C60-4173-ACEA-D5CC-F8AA1BFF3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FA5D-EA05-4AB4-B8DD-DB3BECB8E457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AF926B61-BB83-314B-6A60-58CC3CE36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DCD2C7A7-2522-746F-73F1-36F6E77CF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B1A2D-086B-462C-BCCF-FFEF75E1576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46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F41FF73C-8664-D504-AFDA-66839334A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FA5D-EA05-4AB4-B8DD-DB3BECB8E457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7445E1EF-8C09-7A03-66CA-6E18EE472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715388CB-0FFE-0861-C7A1-585DDDDCC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B1A2D-086B-462C-BCCF-FFEF75E1576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020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FDD574-9E11-D1AA-04A4-0FF70A6B6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7E8BB6A-1BC3-4590-E723-9C695FA97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BFFDC118-EF17-275E-ED4F-2363A82E3E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C39DB773-C37F-87CB-7592-A2C445F8B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FA5D-EA05-4AB4-B8DD-DB3BECB8E457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D2C24730-E8BB-A2DC-EBF3-6DB9060A1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D7322660-B2C3-AA09-A1AD-593D5D900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B1A2D-086B-462C-BCCF-FFEF75E1576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480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5530F2-D618-5BD9-0C41-1401C6586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5144F525-CE4E-8763-7E34-DBE042A03D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AF64B98F-10B4-9DE5-A987-1E48EEE32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AD22B818-278B-2351-8680-89DDE7000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FA5D-EA05-4AB4-B8DD-DB3BECB8E457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BC6D0ADB-D381-0576-7809-80EBF0F9F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3B822B55-9BCD-CC0D-6D9E-C8CB69154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B1A2D-086B-462C-BCCF-FFEF75E1576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9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0CBBB6B2-BFD4-39E8-5A2E-8293BFCA4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2982FD32-A99B-A287-9B9C-2D3907F4A7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3936850-19FE-1DA4-E47F-BCD101D8C0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3FA5D-EA05-4AB4-B8DD-DB3BECB8E457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81E58FB-CFE9-7287-24E9-C9AB4A506A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EBFDEDA-6E6D-1C45-87AE-4B20BCF931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B1A2D-086B-462C-BCCF-FFEF75E1576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630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>
            <a:extLst>
              <a:ext uri="{FF2B5EF4-FFF2-40B4-BE49-F238E27FC236}">
                <a16:creationId xmlns:a16="http://schemas.microsoft.com/office/drawing/2014/main" id="{A4B0E941-18AA-FF27-D7F6-9089261388D5}"/>
              </a:ext>
            </a:extLst>
          </p:cNvPr>
          <p:cNvSpPr txBox="1">
            <a:spLocks/>
          </p:cNvSpPr>
          <p:nvPr/>
        </p:nvSpPr>
        <p:spPr>
          <a:xfrm>
            <a:off x="568378" y="361361"/>
            <a:ext cx="10977141" cy="633485"/>
          </a:xfrm>
          <a:prstGeom prst="rect">
            <a:avLst/>
          </a:prstGeom>
        </p:spPr>
        <p:txBody>
          <a:bodyPr vert="horz" wrap="none" lIns="91416" tIns="45708" rIns="91416" bIns="45708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599" b="1"/>
              <a:t>Presentation</a:t>
            </a:r>
            <a:endParaRPr lang="en-GB" sz="3599" b="1" dirty="0"/>
          </a:p>
        </p:txBody>
      </p:sp>
      <p:sp>
        <p:nvSpPr>
          <p:cNvPr id="5" name="Espace réservé du texte 1">
            <a:extLst>
              <a:ext uri="{FF2B5EF4-FFF2-40B4-BE49-F238E27FC236}">
                <a16:creationId xmlns:a16="http://schemas.microsoft.com/office/drawing/2014/main" id="{EB2FAC56-2DFC-9A94-7EF8-09EF7E074931}"/>
              </a:ext>
            </a:extLst>
          </p:cNvPr>
          <p:cNvSpPr txBox="1">
            <a:spLocks/>
          </p:cNvSpPr>
          <p:nvPr/>
        </p:nvSpPr>
        <p:spPr>
          <a:xfrm>
            <a:off x="187548" y="1106712"/>
            <a:ext cx="11357971" cy="1434469"/>
          </a:xfrm>
          <a:prstGeom prst="rect">
            <a:avLst/>
          </a:prstGeom>
        </p:spPr>
        <p:txBody>
          <a:bodyPr vert="horz" lIns="91416" tIns="45708" rIns="91416" bIns="45708" numCol="1" rtlCol="0">
            <a:noAutofit/>
          </a:bodyPr>
          <a:lstStyle>
            <a:lvl1pPr marL="176213" marR="0" indent="-176213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HelveticaNeueLT Std" panose="020B0604020202020204" pitchFamily="34" charset="0"/>
              <a:buChar char="•"/>
              <a:tabLst/>
              <a:defRPr lang="en-US" sz="1800" b="0" kern="1200" baseline="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360363" indent="-18415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Char char="–"/>
              <a:defRPr lang="fr-FR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9138" indent="-182563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719138" algn="l"/>
              </a:tabLst>
              <a:defRPr lang="fr-FR" sz="12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719138" indent="-182563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715963" algn="l"/>
              </a:tabLst>
              <a:defRPr lang="fr-FR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19138" indent="-182563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719138" algn="l"/>
              </a:tabLst>
              <a:defRPr lang="en-GB" sz="1200" b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2325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799" b="1" dirty="0">
                <a:sym typeface="Wingdings" panose="05000000000000000000" pitchFamily="2" charset="2"/>
              </a:rPr>
              <a:t>Project Manager - João Macieira de Sousa</a:t>
            </a:r>
          </a:p>
          <a:p>
            <a:pPr algn="just"/>
            <a:r>
              <a:rPr lang="en-US" sz="1799" b="1" dirty="0">
                <a:sym typeface="Wingdings" panose="05000000000000000000" pitchFamily="2" charset="2"/>
              </a:rPr>
              <a:t>Student of the 1</a:t>
            </a:r>
            <a:r>
              <a:rPr lang="en-US" sz="1799" b="1" baseline="30000" dirty="0">
                <a:sym typeface="Wingdings" panose="05000000000000000000" pitchFamily="2" charset="2"/>
              </a:rPr>
              <a:t>st</a:t>
            </a:r>
            <a:r>
              <a:rPr lang="en-US" sz="1799" b="1" dirty="0">
                <a:sym typeface="Wingdings" panose="05000000000000000000" pitchFamily="2" charset="2"/>
              </a:rPr>
              <a:t> year of the </a:t>
            </a:r>
            <a:r>
              <a:rPr lang="en-US" sz="1799" b="1" dirty="0" err="1">
                <a:sym typeface="Wingdings" panose="05000000000000000000" pitchFamily="2" charset="2"/>
              </a:rPr>
              <a:t>Msc</a:t>
            </a:r>
            <a:r>
              <a:rPr lang="en-US" sz="1799" b="1" dirty="0">
                <a:sym typeface="Wingdings" panose="05000000000000000000" pitchFamily="2" charset="2"/>
              </a:rPr>
              <a:t> </a:t>
            </a:r>
            <a:r>
              <a:rPr lang="en-US" sz="1799" b="1" dirty="0" err="1">
                <a:sym typeface="Wingdings" panose="05000000000000000000" pitchFamily="2" charset="2"/>
              </a:rPr>
              <a:t>eng.</a:t>
            </a:r>
            <a:r>
              <a:rPr lang="en-US" sz="1799" b="1" dirty="0">
                <a:sym typeface="Wingdings" panose="05000000000000000000" pitchFamily="2" charset="2"/>
              </a:rPr>
              <a:t> Energy &amp; environment</a:t>
            </a:r>
          </a:p>
          <a:p>
            <a:pPr algn="just"/>
            <a:r>
              <a:rPr lang="en-US" sz="1799" b="1" dirty="0">
                <a:sym typeface="Wingdings" panose="05000000000000000000" pitchFamily="2" charset="2"/>
              </a:rPr>
              <a:t>1</a:t>
            </a:r>
            <a:r>
              <a:rPr lang="en-US" sz="1799" b="1" baseline="30000" dirty="0">
                <a:sym typeface="Wingdings" panose="05000000000000000000" pitchFamily="2" charset="2"/>
              </a:rPr>
              <a:t>st</a:t>
            </a:r>
            <a:r>
              <a:rPr lang="en-US" sz="1799" b="1" dirty="0">
                <a:sym typeface="Wingdings" panose="05000000000000000000" pitchFamily="2" charset="2"/>
              </a:rPr>
              <a:t> student to be part of the </a:t>
            </a:r>
            <a:r>
              <a:rPr lang="en-US" sz="1799" b="1" dirty="0" err="1">
                <a:sym typeface="Wingdings" panose="05000000000000000000" pitchFamily="2" charset="2"/>
              </a:rPr>
              <a:t>Ordem</a:t>
            </a:r>
            <a:r>
              <a:rPr lang="en-US" sz="1799" b="1" dirty="0">
                <a:sym typeface="Wingdings" panose="05000000000000000000" pitchFamily="2" charset="2"/>
              </a:rPr>
              <a:t> dos </a:t>
            </a:r>
            <a:r>
              <a:rPr lang="en-US" sz="1799" b="1" dirty="0" err="1">
                <a:sym typeface="Wingdings" panose="05000000000000000000" pitchFamily="2" charset="2"/>
              </a:rPr>
              <a:t>engenheiros</a:t>
            </a:r>
            <a:endParaRPr lang="en-US" sz="1799" b="1" dirty="0">
              <a:sym typeface="Wingdings" panose="05000000000000000000" pitchFamily="2" charset="2"/>
            </a:endParaRPr>
          </a:p>
          <a:p>
            <a:pPr algn="just"/>
            <a:r>
              <a:rPr lang="en-US" sz="1799" b="1" dirty="0">
                <a:sym typeface="Wingdings" panose="05000000000000000000" pitchFamily="2" charset="2"/>
              </a:rPr>
              <a:t>Worked in PT, BR, NO and EGY.</a:t>
            </a:r>
          </a:p>
          <a:p>
            <a:pPr marL="0" indent="0" algn="just">
              <a:buNone/>
            </a:pPr>
            <a:endParaRPr lang="en-US" sz="1799" b="1" dirty="0">
              <a:sym typeface="Wingdings" panose="05000000000000000000" pitchFamily="2" charset="2"/>
            </a:endParaRPr>
          </a:p>
          <a:p>
            <a:pPr algn="just"/>
            <a:endParaRPr lang="en-US" dirty="0">
              <a:sym typeface="Wingdings" panose="05000000000000000000" pitchFamily="2" charset="2"/>
            </a:endParaRPr>
          </a:p>
          <a:p>
            <a:pPr lvl="1" algn="just"/>
            <a:endParaRPr lang="en-US" dirty="0">
              <a:sym typeface="Wingdings" panose="05000000000000000000" pitchFamily="2" charset="2"/>
            </a:endParaRPr>
          </a:p>
          <a:p>
            <a:pPr marL="176160" lvl="1" indent="0" algn="just">
              <a:buNone/>
            </a:pPr>
            <a:endParaRPr lang="en-US" b="1" dirty="0">
              <a:sym typeface="Wingdings" panose="05000000000000000000" pitchFamily="2" charset="2"/>
            </a:endParaRPr>
          </a:p>
        </p:txBody>
      </p:sp>
      <p:sp>
        <p:nvSpPr>
          <p:cNvPr id="6" name="Espace réservé du texte 1">
            <a:extLst>
              <a:ext uri="{FF2B5EF4-FFF2-40B4-BE49-F238E27FC236}">
                <a16:creationId xmlns:a16="http://schemas.microsoft.com/office/drawing/2014/main" id="{74A252E9-85A7-42C1-5D4E-648FFFAC0E37}"/>
              </a:ext>
            </a:extLst>
          </p:cNvPr>
          <p:cNvSpPr txBox="1">
            <a:spLocks/>
          </p:cNvSpPr>
          <p:nvPr/>
        </p:nvSpPr>
        <p:spPr>
          <a:xfrm>
            <a:off x="187548" y="2773195"/>
            <a:ext cx="11357971" cy="3914684"/>
          </a:xfrm>
          <a:prstGeom prst="rect">
            <a:avLst/>
          </a:prstGeom>
        </p:spPr>
        <p:txBody>
          <a:bodyPr vert="horz" lIns="91416" tIns="45708" rIns="91416" bIns="45708" numCol="1" rtlCol="0">
            <a:noAutofit/>
          </a:bodyPr>
          <a:lstStyle>
            <a:lvl1pPr marL="176213" marR="0" indent="-176213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HelveticaNeueLT Std" panose="020B0604020202020204" pitchFamily="34" charset="0"/>
              <a:buChar char="•"/>
              <a:tabLst/>
              <a:defRPr lang="en-US" sz="1800" b="0" kern="1200" baseline="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360363" indent="-18415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Char char="–"/>
              <a:defRPr lang="fr-FR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9138" indent="-182563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719138" algn="l"/>
              </a:tabLst>
              <a:defRPr lang="fr-FR" sz="12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719138" indent="-182563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715963" algn="l"/>
              </a:tabLst>
              <a:defRPr lang="fr-FR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19138" indent="-182563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719138" algn="l"/>
              </a:tabLst>
              <a:defRPr lang="en-GB" sz="1200" b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2325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600" b="1" dirty="0">
                <a:sym typeface="Wingdings" panose="05000000000000000000" pitchFamily="2" charset="2"/>
              </a:rPr>
              <a:t>Overall</a:t>
            </a:r>
          </a:p>
          <a:p>
            <a:pPr lvl="1" algn="just"/>
            <a:r>
              <a:rPr lang="en-US" sz="1600" dirty="0" err="1">
                <a:sym typeface="Wingdings" panose="05000000000000000000" pitchFamily="2" charset="2"/>
              </a:rPr>
              <a:t>Azambuja</a:t>
            </a:r>
            <a:r>
              <a:rPr lang="en-US" sz="1600" dirty="0">
                <a:sym typeface="Wingdings" panose="05000000000000000000" pitchFamily="2" charset="2"/>
              </a:rPr>
              <a:t>, Portugal </a:t>
            </a:r>
          </a:p>
          <a:p>
            <a:pPr lvl="1" algn="just"/>
            <a:r>
              <a:rPr lang="en-US" sz="1600" dirty="0">
                <a:sym typeface="Wingdings" panose="05000000000000000000" pitchFamily="2" charset="2"/>
              </a:rPr>
              <a:t>50km North of Lisbon</a:t>
            </a:r>
          </a:p>
          <a:p>
            <a:pPr lvl="1" algn="just"/>
            <a:r>
              <a:rPr lang="en-US" sz="1600" dirty="0">
                <a:sym typeface="Wingdings" panose="05000000000000000000" pitchFamily="2" charset="2"/>
              </a:rPr>
              <a:t>Project – </a:t>
            </a:r>
            <a:r>
              <a:rPr lang="en-US" sz="1600" dirty="0" err="1">
                <a:sym typeface="Wingdings" panose="05000000000000000000" pitchFamily="2" charset="2"/>
              </a:rPr>
              <a:t>aprox</a:t>
            </a:r>
            <a:r>
              <a:rPr lang="en-US" sz="1600" dirty="0">
                <a:sym typeface="Wingdings" panose="05000000000000000000" pitchFamily="2" charset="2"/>
              </a:rPr>
              <a:t>. 900 ha</a:t>
            </a:r>
          </a:p>
          <a:p>
            <a:pPr lvl="1" algn="just"/>
            <a:r>
              <a:rPr lang="en-US" sz="1600" dirty="0">
                <a:sym typeface="Wingdings" panose="05000000000000000000" pitchFamily="2" charset="2"/>
              </a:rPr>
              <a:t>TL - 20km North</a:t>
            </a:r>
          </a:p>
          <a:p>
            <a:pPr algn="just"/>
            <a:r>
              <a:rPr lang="en-US" sz="1600" b="1" dirty="0">
                <a:sym typeface="Wingdings" panose="05000000000000000000" pitchFamily="2" charset="2"/>
              </a:rPr>
              <a:t>PV Plants:</a:t>
            </a:r>
          </a:p>
          <a:p>
            <a:pPr lvl="1" algn="just"/>
            <a:r>
              <a:rPr lang="en-US" sz="1600" dirty="0">
                <a:sym typeface="Wingdings" panose="05000000000000000000" pitchFamily="2" charset="2"/>
              </a:rPr>
              <a:t>Subproject 1 -  158,8 + 43,9 MW</a:t>
            </a:r>
          </a:p>
          <a:p>
            <a:pPr lvl="1" algn="just"/>
            <a:r>
              <a:rPr lang="en-US" sz="1600" dirty="0">
                <a:sym typeface="Wingdings" panose="05000000000000000000" pitchFamily="2" charset="2"/>
              </a:rPr>
              <a:t>Subproject 2 - 53,3 + 14,4 MW </a:t>
            </a:r>
          </a:p>
          <a:p>
            <a:pPr lvl="1" algn="just"/>
            <a:r>
              <a:rPr lang="en-US" sz="1600" dirty="0">
                <a:sym typeface="Wingdings" panose="05000000000000000000" pitchFamily="2" charset="2"/>
              </a:rPr>
              <a:t>Common </a:t>
            </a:r>
            <a:r>
              <a:rPr lang="en-US" sz="1600" dirty="0" err="1">
                <a:sym typeface="Wingdings" panose="05000000000000000000" pitchFamily="2" charset="2"/>
              </a:rPr>
              <a:t>interco</a:t>
            </a:r>
            <a:r>
              <a:rPr lang="en-US" sz="1600" dirty="0">
                <a:sym typeface="Wingdings" panose="05000000000000000000" pitchFamily="2" charset="2"/>
              </a:rPr>
              <a:t> facilities (purple rectangle)</a:t>
            </a:r>
          </a:p>
          <a:p>
            <a:pPr lvl="1" algn="just"/>
            <a:r>
              <a:rPr lang="en-US" sz="1600" dirty="0">
                <a:sym typeface="Wingdings" panose="05000000000000000000" pitchFamily="2" charset="2"/>
              </a:rPr>
              <a:t>Main accesses and entrances (south of the project)</a:t>
            </a:r>
          </a:p>
          <a:p>
            <a:pPr lvl="1" algn="just"/>
            <a:r>
              <a:rPr lang="en-US" sz="1600" dirty="0">
                <a:sym typeface="Wingdings" panose="05000000000000000000" pitchFamily="2" charset="2"/>
              </a:rPr>
              <a:t>Design – on going</a:t>
            </a:r>
          </a:p>
          <a:p>
            <a:pPr lvl="1" algn="just"/>
            <a:r>
              <a:rPr lang="en-US" sz="1600" dirty="0">
                <a:sym typeface="Wingdings" panose="05000000000000000000" pitchFamily="2" charset="2"/>
              </a:rPr>
              <a:t>Start of construction – </a:t>
            </a:r>
            <a:r>
              <a:rPr lang="en-US" sz="1600" dirty="0" err="1">
                <a:sym typeface="Wingdings" panose="05000000000000000000" pitchFamily="2" charset="2"/>
              </a:rPr>
              <a:t>nov</a:t>
            </a:r>
            <a:r>
              <a:rPr lang="en-US" sz="1600" dirty="0">
                <a:sym typeface="Wingdings" panose="05000000000000000000" pitchFamily="2" charset="2"/>
              </a:rPr>
              <a:t>/2022</a:t>
            </a:r>
          </a:p>
          <a:p>
            <a:pPr lvl="1" algn="just"/>
            <a:r>
              <a:rPr lang="en-US" sz="1600" dirty="0">
                <a:sym typeface="Wingdings" panose="05000000000000000000" pitchFamily="2" charset="2"/>
              </a:rPr>
              <a:t>-Grid connection – </a:t>
            </a:r>
            <a:r>
              <a:rPr lang="en-US" sz="1600" dirty="0" err="1">
                <a:sym typeface="Wingdings" panose="05000000000000000000" pitchFamily="2" charset="2"/>
              </a:rPr>
              <a:t>fev</a:t>
            </a:r>
            <a:r>
              <a:rPr lang="en-US" sz="1600" dirty="0">
                <a:sym typeface="Wingdings" panose="05000000000000000000" pitchFamily="2" charset="2"/>
              </a:rPr>
              <a:t>/2024</a:t>
            </a:r>
          </a:p>
          <a:p>
            <a:pPr lvl="1" algn="just"/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87600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2">
            <a:extLst>
              <a:ext uri="{FF2B5EF4-FFF2-40B4-BE49-F238E27FC236}">
                <a16:creationId xmlns:a16="http://schemas.microsoft.com/office/drawing/2014/main" id="{57941DE6-6AC0-4130-76AB-88E75D1C73F6}"/>
              </a:ext>
            </a:extLst>
          </p:cNvPr>
          <p:cNvSpPr txBox="1">
            <a:spLocks/>
          </p:cNvSpPr>
          <p:nvPr/>
        </p:nvSpPr>
        <p:spPr>
          <a:xfrm>
            <a:off x="568414" y="337506"/>
            <a:ext cx="10977141" cy="576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/>
              <a:t>Topics</a:t>
            </a:r>
            <a:endParaRPr lang="en-US" dirty="0"/>
          </a:p>
        </p:txBody>
      </p:sp>
      <p:sp>
        <p:nvSpPr>
          <p:cNvPr id="4" name="Marcador de Posição do Texto 1">
            <a:extLst>
              <a:ext uri="{FF2B5EF4-FFF2-40B4-BE49-F238E27FC236}">
                <a16:creationId xmlns:a16="http://schemas.microsoft.com/office/drawing/2014/main" id="{A9FCC677-B05B-66D5-75D2-1EF60BFC8B7B}"/>
              </a:ext>
            </a:extLst>
          </p:cNvPr>
          <p:cNvSpPr txBox="1">
            <a:spLocks/>
          </p:cNvSpPr>
          <p:nvPr/>
        </p:nvSpPr>
        <p:spPr>
          <a:xfrm>
            <a:off x="571165" y="1098634"/>
            <a:ext cx="10977141" cy="5256000"/>
          </a:xfrm>
          <a:prstGeom prst="rect">
            <a:avLst/>
          </a:prstGeom>
        </p:spPr>
        <p:txBody>
          <a:bodyPr vert="horz" lIns="91416" tIns="45708" rIns="91416" bIns="45708" numCol="1" rtlCol="0">
            <a:noAutofit/>
          </a:bodyPr>
          <a:lstStyle>
            <a:defPPr>
              <a:defRPr lang="en-US"/>
            </a:defPPr>
            <a:lvl1pPr marL="176213" marR="0" indent="-176213" algn="just" fontAlgn="auto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HelveticaNeueLT Std" panose="020B0604020202020204" pitchFamily="34" charset="0"/>
              <a:buChar char="•"/>
              <a:tabLst/>
              <a:defRPr sz="1799" b="1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360363" lvl="1" indent="-184150" algn="just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Char char="–"/>
              <a:defRPr sz="1400"/>
            </a:lvl2pPr>
            <a:lvl3pPr marL="719138" indent="-182563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719138" algn="l"/>
              </a:tabLst>
              <a:defRPr sz="1200">
                <a:solidFill>
                  <a:schemeClr val="tx2"/>
                </a:solidFill>
              </a:defRPr>
            </a:lvl3pPr>
            <a:lvl4pPr marL="719138" indent="-182563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715963" algn="l"/>
              </a:tabLst>
              <a:defRPr sz="1200">
                <a:solidFill>
                  <a:schemeClr val="tx2"/>
                </a:solidFill>
              </a:defRPr>
            </a:lvl4pPr>
            <a:lvl5pPr marL="719138" indent="-182563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719138" algn="l"/>
              </a:tabLst>
              <a:defRPr sz="1200" b="0">
                <a:solidFill>
                  <a:schemeClr val="tx2"/>
                </a:solidFill>
                <a:cs typeface="Arial" panose="020B0604020202020204" pitchFamily="34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822325" indent="-28575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</a:lvl9pPr>
          </a:lstStyle>
          <a:p>
            <a:r>
              <a:rPr lang="pt-PT" dirty="0"/>
              <a:t>1º- gestão e acompanhamento do impacto ambiental da construção do parque fotovoltaico, linha de transmissão e subestação de acordo com os critérios estabelecidos pela DIA (declaração de impacto ambiental).</a:t>
            </a:r>
          </a:p>
          <a:p>
            <a:r>
              <a:rPr lang="pt-PT" dirty="0"/>
              <a:t>Interfaces – PM, HSE </a:t>
            </a:r>
            <a:r>
              <a:rPr lang="pt-PT" dirty="0" err="1"/>
              <a:t>coordinator</a:t>
            </a:r>
            <a:r>
              <a:rPr lang="pt-PT" dirty="0"/>
              <a:t> &amp; </a:t>
            </a:r>
            <a:r>
              <a:rPr lang="pt-PT" dirty="0" err="1"/>
              <a:t>public</a:t>
            </a:r>
            <a:r>
              <a:rPr lang="pt-PT" dirty="0"/>
              <a:t> </a:t>
            </a:r>
            <a:r>
              <a:rPr lang="pt-PT" dirty="0" err="1"/>
              <a:t>entities</a:t>
            </a:r>
            <a:endParaRPr lang="pt-PT" dirty="0"/>
          </a:p>
          <a:p>
            <a:endParaRPr lang="pt-PT" dirty="0"/>
          </a:p>
          <a:p>
            <a:endParaRPr lang="en-US" dirty="0"/>
          </a:p>
          <a:p>
            <a:r>
              <a:rPr lang="pt-PT" dirty="0"/>
              <a:t>2º - elaboração, estabilização e desenvolvimento de relatórios de construção, com base no modelo interno da empresa, com o intuito de ter acompanhamento diário, semanal e mensal do empreiteiro. Os relatórios serão utilizados como base de comparação com relação aos trabalhos desenvolvidos no projeto.</a:t>
            </a:r>
          </a:p>
          <a:p>
            <a:r>
              <a:rPr lang="pt-PT" dirty="0"/>
              <a:t>Interfaces – PM, OE &amp; </a:t>
            </a:r>
            <a:r>
              <a:rPr lang="pt-PT" dirty="0" err="1"/>
              <a:t>internal</a:t>
            </a:r>
            <a:r>
              <a:rPr lang="pt-PT" dirty="0"/>
              <a:t> </a:t>
            </a:r>
            <a:r>
              <a:rPr lang="pt-PT" dirty="0" err="1"/>
              <a:t>deps</a:t>
            </a:r>
            <a:r>
              <a:rPr lang="pt-PT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6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exto 1">
            <a:extLst>
              <a:ext uri="{FF2B5EF4-FFF2-40B4-BE49-F238E27FC236}">
                <a16:creationId xmlns:a16="http://schemas.microsoft.com/office/drawing/2014/main" id="{61670D5E-3E14-EAF8-354C-D6602D2DCA79}"/>
              </a:ext>
            </a:extLst>
          </p:cNvPr>
          <p:cNvSpPr txBox="1">
            <a:spLocks/>
          </p:cNvSpPr>
          <p:nvPr/>
        </p:nvSpPr>
        <p:spPr>
          <a:xfrm>
            <a:off x="571165" y="1098634"/>
            <a:ext cx="10977141" cy="5256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dirty="0" err="1"/>
              <a:t>What</a:t>
            </a:r>
            <a:r>
              <a:rPr lang="pt-PT" dirty="0"/>
              <a:t> </a:t>
            </a:r>
            <a:r>
              <a:rPr lang="pt-PT" dirty="0" err="1"/>
              <a:t>we</a:t>
            </a:r>
            <a:r>
              <a:rPr lang="pt-PT" dirty="0"/>
              <a:t> can </a:t>
            </a:r>
            <a:r>
              <a:rPr lang="pt-PT" dirty="0" err="1"/>
              <a:t>give</a:t>
            </a:r>
            <a:r>
              <a:rPr lang="pt-PT" dirty="0"/>
              <a:t>????</a:t>
            </a:r>
          </a:p>
          <a:p>
            <a:pPr algn="ctr"/>
            <a:r>
              <a:rPr lang="pt-PT" dirty="0"/>
              <a:t>Project </a:t>
            </a:r>
            <a:r>
              <a:rPr lang="pt-PT" dirty="0" err="1"/>
              <a:t>Experience</a:t>
            </a:r>
            <a:r>
              <a:rPr lang="pt-PT" dirty="0"/>
              <a:t>!!!</a:t>
            </a:r>
          </a:p>
          <a:p>
            <a:pPr algn="ctr"/>
            <a:r>
              <a:rPr lang="pt-PT" dirty="0" err="1"/>
              <a:t>Construction</a:t>
            </a:r>
            <a:r>
              <a:rPr lang="pt-PT" dirty="0"/>
              <a:t> </a:t>
            </a:r>
            <a:r>
              <a:rPr lang="pt-PT" dirty="0" err="1"/>
              <a:t>Experience</a:t>
            </a:r>
            <a:r>
              <a:rPr lang="pt-PT" dirty="0"/>
              <a:t>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567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</Words>
  <Application>Microsoft Office PowerPoint</Application>
  <PresentationFormat>Ecrã Panorâmico</PresentationFormat>
  <Paragraphs>30</Paragraphs>
  <Slides>3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HelveticaNeueLT Std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Joao Macieira</dc:creator>
  <cp:lastModifiedBy>Joao Macieira</cp:lastModifiedBy>
  <cp:revision>1</cp:revision>
  <dcterms:created xsi:type="dcterms:W3CDTF">2022-09-29T20:12:23Z</dcterms:created>
  <dcterms:modified xsi:type="dcterms:W3CDTF">2022-09-29T20:15:05Z</dcterms:modified>
</cp:coreProperties>
</file>